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20318413" cy="11430000"/>
  <p:notesSz cx="11430000" cy="20318413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40" d="100"/>
          <a:sy n="40" d="100"/>
        </p:scale>
        <p:origin x="64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089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hyperlink" Target="https://t.me/EllMari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0.svg"/><Relationship Id="rId5" Type="http://schemas.openxmlformats.org/officeDocument/2006/relationships/hyperlink" Target="tel:89175590089" TargetMode="External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hyperlink" Target="mailto:marina.elena@inbox.r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074" y="1460867"/>
            <a:ext cx="9346265" cy="939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760"/>
              </a:lnSpc>
              <a:buNone/>
            </a:pPr>
            <a:r>
              <a:rPr lang="en-US" sz="6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Montserrat Light" pitchFamily="34" charset="-122"/>
                <a:cs typeface="Montserrat Light" pitchFamily="34" charset="-120"/>
              </a:rPr>
              <a:t>Видео</a:t>
            </a:r>
            <a:r>
              <a:rPr lang="en-US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Montserrat Light" pitchFamily="34" charset="-122"/>
                <a:cs typeface="Montserrat Light" pitchFamily="34" charset="-120"/>
              </a:rPr>
              <a:t>, </a:t>
            </a:r>
            <a:r>
              <a:rPr lang="en-US" sz="6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Montserrat Light" pitchFamily="34" charset="-122"/>
                <a:cs typeface="Montserrat Light" pitchFamily="34" charset="-120"/>
              </a:rPr>
              <a:t>которое</a:t>
            </a:r>
            <a:r>
              <a:rPr lang="en-US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Montserrat Light" pitchFamily="34" charset="-122"/>
                <a:cs typeface="Montserrat Light" pitchFamily="34" charset="-120"/>
              </a:rPr>
              <a:t> </a:t>
            </a:r>
            <a:r>
              <a:rPr lang="en-US" sz="6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Montserrat Light" pitchFamily="34" charset="-122"/>
                <a:cs typeface="Montserrat Light" pitchFamily="34" charset="-120"/>
              </a:rPr>
              <a:t>продаёт</a:t>
            </a:r>
            <a:r>
              <a:rPr lang="ru-RU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Montserrat Light" pitchFamily="34" charset="-122"/>
                <a:cs typeface="Montserrat Light" pitchFamily="34" charset="-120"/>
              </a:rPr>
              <a:t>: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  <a:latin typeface=" Baskerville"/>
            </a:endParaRPr>
          </a:p>
        </p:txBody>
      </p:sp>
      <p:sp>
        <p:nvSpPr>
          <p:cNvPr id="3" name="Text 1"/>
          <p:cNvSpPr/>
          <p:nvPr/>
        </p:nvSpPr>
        <p:spPr>
          <a:xfrm>
            <a:off x="5894653" y="2409007"/>
            <a:ext cx="8529106" cy="6647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83"/>
              </a:lnSpc>
              <a:buNone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Montserrat Light" pitchFamily="34" charset="-120"/>
              </a:rPr>
              <a:t>разбор приёмов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Montserrat Light" pitchFamily="34" charset="-120"/>
              </a:rPr>
              <a:t>успешных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Montserrat Light" pitchFamily="34" charset="-12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Montserrat Light" pitchFamily="34" charset="-120"/>
              </a:rPr>
              <a:t>дизайнеров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 Baskerville"/>
              <a:ea typeface="Roboto Light" panose="02000000000000000000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53B35A-FBC0-45BA-AF84-A08F6A7076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62" t="2346" r="8444" b="2416"/>
          <a:stretch/>
        </p:blipFill>
        <p:spPr>
          <a:xfrm>
            <a:off x="1485751" y="4213861"/>
            <a:ext cx="4684888" cy="31731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3338B9-B02D-47D0-A386-7DDCF9FAC8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12" r="8955"/>
          <a:stretch/>
        </p:blipFill>
        <p:spPr>
          <a:xfrm>
            <a:off x="6533281" y="4208650"/>
            <a:ext cx="4684889" cy="3177550"/>
          </a:xfrm>
          <a:prstGeom prst="rect">
            <a:avLst/>
          </a:prstGeom>
        </p:spPr>
      </p:pic>
      <p:pic>
        <p:nvPicPr>
          <p:cNvPr id="9" name="видео_для_презенации_8_длинное_muted">
            <a:hlinkClick r:id="" action="ppaction://media"/>
            <a:extLst>
              <a:ext uri="{FF2B5EF4-FFF2-40B4-BE49-F238E27FC236}">
                <a16:creationId xmlns:a16="http://schemas.microsoft.com/office/drawing/2014/main" id="{83390340-EFD0-45D7-B016-20C56DB6D3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0813" y="4208650"/>
            <a:ext cx="7457993" cy="4195121"/>
          </a:xfrm>
          <a:prstGeom prst="rect">
            <a:avLst/>
          </a:prstGeom>
        </p:spPr>
      </p:pic>
      <p:sp>
        <p:nvSpPr>
          <p:cNvPr id="10" name="Text 1">
            <a:extLst>
              <a:ext uri="{FF2B5EF4-FFF2-40B4-BE49-F238E27FC236}">
                <a16:creationId xmlns:a16="http://schemas.microsoft.com/office/drawing/2014/main" id="{43B87F52-3843-4B75-9411-D97AC4AEA209}"/>
              </a:ext>
            </a:extLst>
          </p:cNvPr>
          <p:cNvSpPr/>
          <p:nvPr/>
        </p:nvSpPr>
        <p:spPr>
          <a:xfrm>
            <a:off x="11580814" y="8721675"/>
            <a:ext cx="7457992" cy="1060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</a:pP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 Baskerville"/>
                <a:ea typeface="Roboto Light" panose="02000000000000000000" pitchFamily="2" charset="0"/>
              </a:rPr>
              <a:t>*презентация содержит видео-материалы, </a:t>
            </a:r>
            <a:br>
              <a:rPr lang="ru-RU" sz="2400" dirty="0">
                <a:solidFill>
                  <a:schemeClr val="bg2">
                    <a:lumMod val="75000"/>
                  </a:schemeClr>
                </a:solidFill>
                <a:latin typeface=" Baskerville"/>
                <a:ea typeface="Roboto Light" panose="02000000000000000000" pitchFamily="2" charset="0"/>
              </a:rPr>
            </a:b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 Baskerville"/>
                <a:ea typeface="Roboto Light" panose="02000000000000000000" pitchFamily="2" charset="0"/>
              </a:rPr>
              <a:t>дождитесь их загрузки и наслаждайтесь каждым кадром.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 Baskerville"/>
              <a:ea typeface="Roboto Light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478773" y="1051559"/>
            <a:ext cx="17723626" cy="9398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760"/>
              </a:lnSpc>
              <a:buNone/>
            </a:pPr>
            <a:r>
              <a:rPr lang="en-US" sz="5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Tilda Sans Light" pitchFamily="34" charset="-122"/>
                <a:cs typeface="Tilda Sans Light" pitchFamily="34" charset="-120"/>
              </a:rPr>
              <a:t>Видео</a:t>
            </a: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Tilda Sans Light" pitchFamily="34" charset="-122"/>
                <a:cs typeface="Tilda Sans Light" pitchFamily="34" charset="-120"/>
              </a:rPr>
              <a:t> </a:t>
            </a:r>
            <a:r>
              <a:rPr lang="en-US" sz="5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Tilda Sans Light" pitchFamily="34" charset="-122"/>
                <a:cs typeface="Tilda Sans Light" pitchFamily="34" charset="-120"/>
              </a:rPr>
              <a:t>создаёт</a:t>
            </a: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Tilda Sans Light" pitchFamily="34" charset="-122"/>
                <a:cs typeface="Tilda Sans Light" pitchFamily="34" charset="-120"/>
              </a:rPr>
              <a:t> </a:t>
            </a:r>
            <a:r>
              <a:rPr lang="en-US" sz="5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Tilda Sans Light" pitchFamily="34" charset="-122"/>
                <a:cs typeface="Tilda Sans Light" pitchFamily="34" charset="-120"/>
              </a:rPr>
              <a:t>эффект</a:t>
            </a: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Tilda Sans Light" pitchFamily="34" charset="-122"/>
                <a:cs typeface="Tilda Sans Light" pitchFamily="34" charset="-120"/>
              </a:rPr>
              <a:t> </a:t>
            </a:r>
            <a:r>
              <a:rPr lang="en-US" sz="5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Tilda Sans Light" pitchFamily="34" charset="-122"/>
                <a:cs typeface="Tilda Sans Light" pitchFamily="34" charset="-120"/>
              </a:rPr>
              <a:t>присутствия</a:t>
            </a:r>
            <a:endParaRPr lang="en-US" sz="5400" dirty="0">
              <a:solidFill>
                <a:schemeClr val="tx1">
                  <a:lumMod val="65000"/>
                  <a:lumOff val="35000"/>
                </a:schemeClr>
              </a:solidFill>
              <a:latin typeface=" Baskerville"/>
            </a:endParaRPr>
          </a:p>
        </p:txBody>
      </p:sp>
      <p:sp>
        <p:nvSpPr>
          <p:cNvPr id="3" name="Text 1"/>
          <p:cNvSpPr/>
          <p:nvPr/>
        </p:nvSpPr>
        <p:spPr>
          <a:xfrm>
            <a:off x="1478772" y="1902458"/>
            <a:ext cx="17723627" cy="1500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Статичное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фото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,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даже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безупречное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,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остаётся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картинкой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.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Видео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позволяет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клиенту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мысленно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пройтись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по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пространству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, </a:t>
            </a: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</a:rPr>
              <a:t>«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примерить</a:t>
            </a: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</a:rPr>
              <a:t>»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его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на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себя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.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Человек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не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смотрит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на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интерьер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 — </a:t>
            </a:r>
            <a:b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</a:b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он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уже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живёт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 в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нём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.</a:t>
            </a: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 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 Baskerville"/>
              <a:ea typeface="Roboto Light" panose="02000000000000000000" pitchFamily="2" charset="0"/>
            </a:endParaRPr>
          </a:p>
        </p:txBody>
      </p:sp>
      <p:pic>
        <p:nvPicPr>
          <p:cNvPr id="6" name="видео для презентации 6_muted">
            <a:hlinkClick r:id="" action="ppaction://media"/>
            <a:extLst>
              <a:ext uri="{FF2B5EF4-FFF2-40B4-BE49-F238E27FC236}">
                <a16:creationId xmlns:a16="http://schemas.microsoft.com/office/drawing/2014/main" id="{2408B5A7-41C5-46A4-9F8A-6A6227231E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8773" y="3943535"/>
            <a:ext cx="11366766" cy="63938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874BD8-97E4-46C9-BACB-ECC9221575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88392" y="6954462"/>
            <a:ext cx="6014008" cy="3382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4628896" y="3687021"/>
            <a:ext cx="4916352" cy="11007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Плавные переходы создают ощущение прогулки по дому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 Baskerville"/>
              <a:ea typeface="Roboto Light" panose="02000000000000000000" pitchFamily="2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4628896" y="5830630"/>
            <a:ext cx="4916352" cy="15685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Динамичная нарезка держит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внимание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 </a:t>
            </a:r>
            <a:b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</a:b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и создаёт ритм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 Baskerville"/>
              <a:ea typeface="Roboto Light" panose="02000000000000000000" pitchFamily="2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14628896" y="7819932"/>
            <a:ext cx="4152590" cy="20887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Смена планов превращает зрителя из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наблюдателя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 </a:t>
            </a:r>
            <a:endParaRPr lang="ru-RU" sz="3200" dirty="0">
              <a:solidFill>
                <a:schemeClr val="tx1">
                  <a:lumMod val="65000"/>
                  <a:lumOff val="35000"/>
                </a:schemeClr>
              </a:solidFill>
              <a:latin typeface=" Baskerville"/>
              <a:ea typeface="Roboto Light" panose="02000000000000000000" pitchFamily="2" charset="0"/>
              <a:cs typeface="Tilda Sans Light" pitchFamily="34" charset="-120"/>
            </a:endParaRPr>
          </a:p>
          <a:p>
            <a:pPr marL="0" indent="0" algn="l">
              <a:buNone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в участника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 Baskerville"/>
              <a:ea typeface="Roboto Light" panose="02000000000000000000" pitchFamily="2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301620" y="1703493"/>
            <a:ext cx="17479866" cy="9398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760"/>
              </a:lnSpc>
              <a:buNone/>
            </a:pPr>
            <a:r>
              <a:rPr lang="en-US" sz="5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Tilda Sans Light" pitchFamily="34" charset="-122"/>
                <a:cs typeface="Tilda Sans Light" pitchFamily="34" charset="-120"/>
              </a:rPr>
              <a:t>Монтаж</a:t>
            </a: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Tilda Sans Light" pitchFamily="34" charset="-122"/>
                <a:cs typeface="Tilda Sans Light" pitchFamily="34" charset="-120"/>
              </a:rPr>
              <a:t> </a:t>
            </a:r>
            <a:r>
              <a:rPr lang="en-US" sz="5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Tilda Sans Light" pitchFamily="34" charset="-122"/>
                <a:cs typeface="Tilda Sans Light" pitchFamily="34" charset="-120"/>
              </a:rPr>
              <a:t>как</a:t>
            </a: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Tilda Sans Light" pitchFamily="34" charset="-122"/>
                <a:cs typeface="Tilda Sans Light" pitchFamily="34" charset="-120"/>
              </a:rPr>
              <a:t> </a:t>
            </a:r>
            <a:r>
              <a:rPr lang="en-US" sz="5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Tilda Sans Light" pitchFamily="34" charset="-122"/>
                <a:cs typeface="Tilda Sans Light" pitchFamily="34" charset="-120"/>
              </a:rPr>
              <a:t>инструмент</a:t>
            </a: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Tilda Sans Light" pitchFamily="34" charset="-122"/>
                <a:cs typeface="Tilda Sans Light" pitchFamily="34" charset="-120"/>
              </a:rPr>
              <a:t> </a:t>
            </a:r>
            <a:r>
              <a:rPr lang="en-US" sz="5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Tilda Sans Light" pitchFamily="34" charset="-122"/>
                <a:cs typeface="Tilda Sans Light" pitchFamily="34" charset="-120"/>
              </a:rPr>
              <a:t>вовлечения</a:t>
            </a:r>
            <a:endParaRPr lang="en-US" sz="5400" dirty="0">
              <a:solidFill>
                <a:schemeClr val="tx1">
                  <a:lumMod val="65000"/>
                  <a:lumOff val="35000"/>
                </a:schemeClr>
              </a:solidFill>
              <a:latin typeface=" Baskerville"/>
            </a:endParaRPr>
          </a:p>
        </p:txBody>
      </p:sp>
      <p:sp>
        <p:nvSpPr>
          <p:cNvPr id="7" name="Shape 4"/>
          <p:cNvSpPr/>
          <p:nvPr/>
        </p:nvSpPr>
        <p:spPr>
          <a:xfrm>
            <a:off x="13955864" y="7979600"/>
            <a:ext cx="520648" cy="177800"/>
          </a:xfrm>
          <a:prstGeom prst="roundRect">
            <a:avLst>
              <a:gd name="adj" fmla="val 36000"/>
            </a:avLst>
          </a:prstGeom>
          <a:solidFill>
            <a:srgbClr val="0D0702">
              <a:alpha val="10000"/>
            </a:srgbClr>
          </a:solidFill>
          <a:ln/>
        </p:spPr>
      </p:sp>
      <p:sp>
        <p:nvSpPr>
          <p:cNvPr id="8" name="Shape 5"/>
          <p:cNvSpPr/>
          <p:nvPr/>
        </p:nvSpPr>
        <p:spPr>
          <a:xfrm>
            <a:off x="13955864" y="5999602"/>
            <a:ext cx="520648" cy="177800"/>
          </a:xfrm>
          <a:prstGeom prst="roundRect">
            <a:avLst>
              <a:gd name="adj" fmla="val 36000"/>
            </a:avLst>
          </a:prstGeom>
          <a:solidFill>
            <a:srgbClr val="0D0702">
              <a:alpha val="10000"/>
            </a:srgbClr>
          </a:solidFill>
          <a:ln/>
        </p:spPr>
      </p:sp>
      <p:sp>
        <p:nvSpPr>
          <p:cNvPr id="9" name="Shape 6"/>
          <p:cNvSpPr/>
          <p:nvPr/>
        </p:nvSpPr>
        <p:spPr>
          <a:xfrm>
            <a:off x="13955864" y="3841804"/>
            <a:ext cx="520648" cy="177800"/>
          </a:xfrm>
          <a:prstGeom prst="roundRect">
            <a:avLst>
              <a:gd name="adj" fmla="val 36000"/>
            </a:avLst>
          </a:prstGeom>
          <a:solidFill>
            <a:srgbClr val="0D0702">
              <a:alpha val="10000"/>
            </a:srgbClr>
          </a:solidFill>
          <a:ln/>
        </p:spPr>
      </p:sp>
      <p:pic>
        <p:nvPicPr>
          <p:cNvPr id="10" name="видео для презентации 7_muted">
            <a:hlinkClick r:id="" action="ppaction://media"/>
            <a:extLst>
              <a:ext uri="{FF2B5EF4-FFF2-40B4-BE49-F238E27FC236}">
                <a16:creationId xmlns:a16="http://schemas.microsoft.com/office/drawing/2014/main" id="{3D5163AE-7D25-42BC-B92A-3CA40F0D59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3490" y="2839356"/>
            <a:ext cx="12157164" cy="6838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498449" y="1654626"/>
            <a:ext cx="17321513" cy="939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760"/>
              </a:lnSpc>
              <a:buNone/>
            </a:pPr>
            <a:r>
              <a:rPr lang="en-US" sz="5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Tilda Sans Light" pitchFamily="34" charset="-122"/>
                <a:cs typeface="Tilda Sans Light" pitchFamily="34" charset="-120"/>
              </a:rPr>
              <a:t>Живые</a:t>
            </a: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Tilda Sans Light" pitchFamily="34" charset="-122"/>
                <a:cs typeface="Tilda Sans Light" pitchFamily="34" charset="-120"/>
              </a:rPr>
              <a:t> </a:t>
            </a:r>
            <a:r>
              <a:rPr lang="en-US" sz="5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Tilda Sans Light" pitchFamily="34" charset="-122"/>
                <a:cs typeface="Tilda Sans Light" pitchFamily="34" charset="-120"/>
              </a:rPr>
              <a:t>детали</a:t>
            </a: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Tilda Sans Light" pitchFamily="34" charset="-122"/>
                <a:cs typeface="Tilda Sans Light" pitchFamily="34" charset="-120"/>
              </a:rPr>
              <a:t> </a:t>
            </a:r>
            <a:r>
              <a:rPr lang="en-US" sz="5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Tilda Sans Light" pitchFamily="34" charset="-122"/>
                <a:cs typeface="Tilda Sans Light" pitchFamily="34" charset="-120"/>
              </a:rPr>
              <a:t>оживляют</a:t>
            </a: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Tilda Sans Light" pitchFamily="34" charset="-122"/>
                <a:cs typeface="Tilda Sans Light" pitchFamily="34" charset="-120"/>
              </a:rPr>
              <a:t> </a:t>
            </a:r>
            <a:r>
              <a:rPr lang="en-US" sz="5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Tilda Sans Light" pitchFamily="34" charset="-122"/>
                <a:cs typeface="Tilda Sans Light" pitchFamily="34" charset="-120"/>
              </a:rPr>
              <a:t>пространство</a:t>
            </a:r>
            <a:endParaRPr lang="en-US" sz="5400" dirty="0">
              <a:solidFill>
                <a:schemeClr val="tx1">
                  <a:lumMod val="65000"/>
                  <a:lumOff val="35000"/>
                </a:schemeClr>
              </a:solidFill>
              <a:latin typeface=" Baskerville"/>
            </a:endParaRPr>
          </a:p>
        </p:txBody>
      </p:sp>
      <p:sp>
        <p:nvSpPr>
          <p:cNvPr id="3" name="Text 1"/>
          <p:cNvSpPr/>
          <p:nvPr/>
        </p:nvSpPr>
        <p:spPr>
          <a:xfrm>
            <a:off x="1498450" y="2797626"/>
            <a:ext cx="5527190" cy="304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Кот, проходящий через кадр. Утренний свет на листьях растений. Вид из окна. </a:t>
            </a:r>
            <a:b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</a:b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Эти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 </a:t>
            </a: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</a:rPr>
              <a:t>«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случайные</a:t>
            </a: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</a:rPr>
              <a:t>» 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Tilda Sans Light" pitchFamily="34" charset="-120"/>
              </a:rPr>
              <a:t> моменты делают интерьер обитаемым, а не музейным.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 Baskerville"/>
              <a:ea typeface="Roboto Light" panose="02000000000000000000" pitchFamily="2" charset="0"/>
            </a:endParaRPr>
          </a:p>
        </p:txBody>
      </p:sp>
      <p:pic>
        <p:nvPicPr>
          <p:cNvPr id="7" name="видео_для_презентации_9_с_котом_muted">
            <a:hlinkClick r:id="" action="ppaction://media"/>
            <a:extLst>
              <a:ext uri="{FF2B5EF4-FFF2-40B4-BE49-F238E27FC236}">
                <a16:creationId xmlns:a16="http://schemas.microsoft.com/office/drawing/2014/main" id="{758E4218-D538-4855-8B63-48BE2F9BC8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3736" y="2797624"/>
            <a:ext cx="11506227" cy="64722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044768" y="1130298"/>
            <a:ext cx="12228877" cy="939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760"/>
              </a:lnSpc>
              <a:buNone/>
            </a:pPr>
            <a:r>
              <a:rPr lang="en-US" sz="5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Montserrat Light" pitchFamily="34" charset="-122"/>
                <a:cs typeface="Montserrat Light" pitchFamily="34" charset="-120"/>
              </a:rPr>
              <a:t>История</a:t>
            </a: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Montserrat Light" pitchFamily="34" charset="-122"/>
                <a:cs typeface="Montserrat Light" pitchFamily="34" charset="-120"/>
              </a:rPr>
              <a:t> </a:t>
            </a:r>
            <a:r>
              <a:rPr lang="en-US" sz="5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Montserrat Light" pitchFamily="34" charset="-122"/>
                <a:cs typeface="Montserrat Light" pitchFamily="34" charset="-120"/>
              </a:rPr>
              <a:t>важнее</a:t>
            </a: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Montserrat Light" pitchFamily="34" charset="-122"/>
                <a:cs typeface="Montserrat Light" pitchFamily="34" charset="-120"/>
              </a:rPr>
              <a:t> </a:t>
            </a:r>
            <a:r>
              <a:rPr lang="en-US" sz="5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Montserrat Light" pitchFamily="34" charset="-122"/>
                <a:cs typeface="Montserrat Light" pitchFamily="34" charset="-120"/>
              </a:rPr>
              <a:t>спецификаций</a:t>
            </a:r>
            <a:endParaRPr lang="en-US" sz="5400" dirty="0">
              <a:solidFill>
                <a:schemeClr val="tx1">
                  <a:lumMod val="65000"/>
                  <a:lumOff val="35000"/>
                </a:schemeClr>
              </a:solidFill>
              <a:latin typeface=" Baskerville"/>
            </a:endParaRPr>
          </a:p>
        </p:txBody>
      </p:sp>
      <p:sp>
        <p:nvSpPr>
          <p:cNvPr id="3" name="Text 1"/>
          <p:cNvSpPr/>
          <p:nvPr/>
        </p:nvSpPr>
        <p:spPr>
          <a:xfrm>
            <a:off x="1419044" y="2082928"/>
            <a:ext cx="17350698" cy="694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3200" dirty="0">
                <a:solidFill>
                  <a:srgbClr val="000000">
                    <a:alpha val="100000"/>
                  </a:srgbClr>
                </a:solidFill>
                <a:latin typeface=" Baskerville"/>
                <a:ea typeface="Roboto Light" panose="02000000000000000000" pitchFamily="2" charset="0"/>
                <a:cs typeface="Montserrat Light" pitchFamily="34" charset="-120"/>
              </a:rPr>
              <a:t>Т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Montserrat Light" pitchFamily="34" charset="-120"/>
              </a:rPr>
              <a:t>оповые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Montserrat Light" pitchFamily="34" charset="-120"/>
              </a:rPr>
              <a:t> дизайнеры не просто показывают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Montserrat Light" pitchFamily="34" charset="-120"/>
              </a:rPr>
              <a:t>результат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Montserrat Light" pitchFamily="34" charset="-120"/>
              </a:rPr>
              <a:t>.</a:t>
            </a: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Montserrat Light" pitchFamily="34" charset="-120"/>
              </a:rPr>
              <a:t> О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Montserrat Light" pitchFamily="34" charset="-120"/>
              </a:rPr>
              <a:t>ни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Montserrat Light" pitchFamily="34" charset="-120"/>
              </a:rPr>
              <a:t> рассказывают: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 Baskerville"/>
              <a:ea typeface="Roboto Light" panose="02000000000000000000" pitchFamily="2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1498450" y="3527731"/>
            <a:ext cx="4122854" cy="974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Montserrat Light" pitchFamily="34" charset="-120"/>
              </a:rPr>
              <a:t>К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Montserrat Light" pitchFamily="34" charset="-120"/>
              </a:rPr>
              <a:t>акую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Montserrat Light" pitchFamily="34" charset="-120"/>
              </a:rPr>
              <a:t> задачу решал этот интерьер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 Baskerville"/>
              <a:ea typeface="Roboto Light" panose="02000000000000000000" pitchFamily="2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339866" y="3527731"/>
            <a:ext cx="5418192" cy="10023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Montserrat Light" pitchFamily="34" charset="-120"/>
              </a:rPr>
              <a:t>К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Montserrat Light" pitchFamily="34" charset="-120"/>
              </a:rPr>
              <a:t>акие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Montserrat Light" pitchFamily="34" charset="-120"/>
              </a:rPr>
              <a:t> сложности преодолели в процессе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 Baskerville"/>
              <a:ea typeface="Roboto Light" panose="02000000000000000000" pitchFamily="2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3181282" y="3527731"/>
            <a:ext cx="4529213" cy="10023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Montserrat Light" pitchFamily="34" charset="-120"/>
              </a:rPr>
              <a:t>П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Montserrat Light" pitchFamily="34" charset="-120"/>
              </a:rPr>
              <a:t>очему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Montserrat Light" pitchFamily="34" charset="-120"/>
              </a:rPr>
              <a:t> выбрали именно эти решения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 Baskerville"/>
              <a:ea typeface="Roboto Light" panose="02000000000000000000" pitchFamily="2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1498450" y="9681030"/>
            <a:ext cx="17350698" cy="706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Montserrat Light" pitchFamily="34" charset="-120"/>
              </a:rPr>
              <a:t>личная история дизайнера + история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Montserrat Light" pitchFamily="34" charset="-120"/>
              </a:rPr>
              <a:t>проекта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Montserrat Light" pitchFamily="34" charset="-120"/>
              </a:rPr>
              <a:t> =</a:t>
            </a: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Montserrat Light" pitchFamily="34" charset="-120"/>
              </a:rPr>
              <a:t> 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Montserrat Light" pitchFamily="34" charset="-12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Montserrat Light" pitchFamily="34" charset="-120"/>
              </a:rPr>
              <a:t>эмоциональная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Montserrat Light" pitchFamily="34" charset="-12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Montserrat Light" pitchFamily="34" charset="-120"/>
              </a:rPr>
              <a:t>связь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Montserrat Light" pitchFamily="34" charset="-120"/>
              </a:rPr>
              <a:t> с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Montserrat Light" pitchFamily="34" charset="-120"/>
              </a:rPr>
              <a:t>клиентом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 Baskerville"/>
              <a:ea typeface="Roboto Light" panose="02000000000000000000" pitchFamily="2" charset="0"/>
            </a:endParaRPr>
          </a:p>
          <a:p>
            <a:pPr marL="0" indent="0" algn="ctr">
              <a:lnSpc>
                <a:spcPts val="4480"/>
              </a:lnSpc>
              <a:buNone/>
            </a:pPr>
            <a:r>
              <a:rPr lang="en-US" sz="3200" dirty="0">
                <a:solidFill>
                  <a:srgbClr val="000000">
                    <a:alpha val="100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Montserrat Light" pitchFamily="34" charset="-120"/>
              </a:rPr>
              <a:t> </a:t>
            </a:r>
            <a:endParaRPr lang="en-US" sz="32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11526214" y="10008690"/>
            <a:ext cx="7322934" cy="706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4480"/>
              </a:lnSpc>
              <a:buNone/>
            </a:pPr>
            <a:endParaRPr lang="en-US" sz="32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E423FFA-71F4-4D73-B7C3-0B8BFFAD1B60}"/>
              </a:ext>
            </a:extLst>
          </p:cNvPr>
          <p:cNvGrpSpPr/>
          <p:nvPr/>
        </p:nvGrpSpPr>
        <p:grpSpPr>
          <a:xfrm>
            <a:off x="8565515" y="8906330"/>
            <a:ext cx="3187382" cy="706967"/>
            <a:chOff x="15594040" y="8587317"/>
            <a:chExt cx="3187382" cy="706967"/>
          </a:xfrm>
        </p:grpSpPr>
        <p:sp>
          <p:nvSpPr>
            <p:cNvPr id="12" name="Text 7"/>
            <p:cNvSpPr/>
            <p:nvPr/>
          </p:nvSpPr>
          <p:spPr>
            <a:xfrm>
              <a:off x="16364430" y="8587317"/>
              <a:ext cx="376729" cy="70696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4480"/>
                </a:lnSpc>
                <a:buNone/>
              </a:pPr>
              <a:r>
                <a:rPr lang="en-US" sz="3200" dirty="0">
                  <a:solidFill>
                    <a:srgbClr val="000000">
                      <a:alpha val="20000"/>
                    </a:srgbClr>
                  </a:solidFill>
                  <a:latin typeface="Montserrat Medium" pitchFamily="34" charset="0"/>
                  <a:ea typeface="Montserrat Medium" pitchFamily="34" charset="-122"/>
                  <a:cs typeface="Montserrat Medium" pitchFamily="34" charset="-120"/>
                </a:rPr>
                <a:t>+</a:t>
              </a:r>
              <a:endParaRPr lang="en-US" sz="3200" dirty="0"/>
            </a:p>
          </p:txBody>
        </p:sp>
        <p:sp>
          <p:nvSpPr>
            <p:cNvPr id="13" name="Text 8"/>
            <p:cNvSpPr/>
            <p:nvPr/>
          </p:nvSpPr>
          <p:spPr>
            <a:xfrm>
              <a:off x="17710495" y="8587317"/>
              <a:ext cx="376729" cy="70696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4480"/>
                </a:lnSpc>
                <a:buNone/>
              </a:pPr>
              <a:r>
                <a:rPr lang="en-US" sz="3200" dirty="0">
                  <a:solidFill>
                    <a:srgbClr val="000000">
                      <a:alpha val="20000"/>
                    </a:srgbClr>
                  </a:solidFill>
                  <a:latin typeface="Montserrat Medium" pitchFamily="34" charset="0"/>
                  <a:ea typeface="Montserrat Medium" pitchFamily="34" charset="-122"/>
                  <a:cs typeface="Montserrat Medium" pitchFamily="34" charset="-120"/>
                </a:rPr>
                <a:t>=</a:t>
              </a:r>
              <a:endParaRPr lang="en-US" sz="3200" dirty="0"/>
            </a:p>
          </p:txBody>
        </p:sp>
        <p:sp>
          <p:nvSpPr>
            <p:cNvPr id="14" name="Shape 9"/>
            <p:cNvSpPr/>
            <p:nvPr/>
          </p:nvSpPr>
          <p:spPr>
            <a:xfrm>
              <a:off x="15594040" y="8587317"/>
              <a:ext cx="571443" cy="571500"/>
            </a:xfrm>
            <a:prstGeom prst="ellipse">
              <a:avLst/>
            </a:prstGeom>
            <a:solidFill>
              <a:srgbClr val="0D0702">
                <a:alpha val="10000"/>
              </a:srgbClr>
            </a:solidFill>
            <a:ln/>
          </p:spPr>
        </p:sp>
        <p:sp>
          <p:nvSpPr>
            <p:cNvPr id="15" name="Shape 10"/>
            <p:cNvSpPr/>
            <p:nvPr/>
          </p:nvSpPr>
          <p:spPr>
            <a:xfrm>
              <a:off x="16940106" y="8587317"/>
              <a:ext cx="571443" cy="571500"/>
            </a:xfrm>
            <a:prstGeom prst="rect">
              <a:avLst/>
            </a:prstGeom>
            <a:solidFill>
              <a:srgbClr val="0D0702">
                <a:alpha val="10000"/>
              </a:srgbClr>
            </a:solidFill>
            <a:ln/>
          </p:spPr>
        </p:sp>
        <p:sp>
          <p:nvSpPr>
            <p:cNvPr id="16" name="Shape 11"/>
            <p:cNvSpPr/>
            <p:nvPr/>
          </p:nvSpPr>
          <p:spPr>
            <a:xfrm>
              <a:off x="18209979" y="8587317"/>
              <a:ext cx="571443" cy="571500"/>
            </a:xfrm>
            <a:prstGeom prst="roundRect">
              <a:avLst>
                <a:gd name="adj" fmla="val 33603"/>
              </a:avLst>
            </a:prstGeom>
            <a:solidFill>
              <a:srgbClr val="0D0702">
                <a:alpha val="10000"/>
              </a:srgbClr>
            </a:solidFill>
            <a:ln/>
          </p:spPr>
        </p: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EB6B578-A8EB-4AE6-BB0A-9BBF1423F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51" y="4807293"/>
            <a:ext cx="5599156" cy="314952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CEE5733-C4DD-43B1-82D5-3153C98A5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9866" y="4807293"/>
            <a:ext cx="5587951" cy="314322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3914ED5-CDDA-404A-8E90-C34656B3A7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81790" y="4807293"/>
            <a:ext cx="5587951" cy="314322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869841" y="1224644"/>
            <a:ext cx="16578731" cy="939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760"/>
              </a:lnSpc>
              <a:buNone/>
            </a:pPr>
            <a:r>
              <a:rPr lang="en-US" sz="5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Tilda Sans Light" pitchFamily="34" charset="-122"/>
                <a:cs typeface="Tilda Sans Light" pitchFamily="34" charset="-120"/>
              </a:rPr>
              <a:t>Атмосфера</a:t>
            </a: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Tilda Sans Light" pitchFamily="34" charset="-122"/>
                <a:cs typeface="Tilda Sans Light" pitchFamily="34" charset="-120"/>
              </a:rPr>
              <a:t> </a:t>
            </a:r>
            <a:r>
              <a:rPr lang="en-US" sz="5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Tilda Sans Light" pitchFamily="34" charset="-122"/>
                <a:cs typeface="Tilda Sans Light" pitchFamily="34" charset="-120"/>
              </a:rPr>
              <a:t>продаёт</a:t>
            </a: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Tilda Sans Light" pitchFamily="34" charset="-122"/>
                <a:cs typeface="Tilda Sans Light" pitchFamily="34" charset="-120"/>
              </a:rPr>
              <a:t> </a:t>
            </a:r>
            <a:r>
              <a:rPr lang="en-US" sz="5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Tilda Sans Light" pitchFamily="34" charset="-122"/>
                <a:cs typeface="Tilda Sans Light" pitchFamily="34" charset="-120"/>
              </a:rPr>
              <a:t>лучше</a:t>
            </a: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Tilda Sans Light" pitchFamily="34" charset="-122"/>
                <a:cs typeface="Tilda Sans Light" pitchFamily="34" charset="-120"/>
              </a:rPr>
              <a:t> </a:t>
            </a:r>
            <a:r>
              <a:rPr lang="en-US" sz="5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Tilda Sans Light" pitchFamily="34" charset="-122"/>
                <a:cs typeface="Tilda Sans Light" pitchFamily="34" charset="-120"/>
              </a:rPr>
              <a:t>квадратных</a:t>
            </a: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Tilda Sans Light" pitchFamily="34" charset="-122"/>
                <a:cs typeface="Tilda Sans Light" pitchFamily="34" charset="-120"/>
              </a:rPr>
              <a:t> </a:t>
            </a:r>
            <a:r>
              <a:rPr lang="en-US" sz="5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Tilda Sans Light" pitchFamily="34" charset="-122"/>
                <a:cs typeface="Tilda Sans Light" pitchFamily="34" charset="-120"/>
              </a:rPr>
              <a:t>метров</a:t>
            </a:r>
            <a:endParaRPr lang="en-US" sz="5400" dirty="0">
              <a:solidFill>
                <a:schemeClr val="tx1">
                  <a:lumMod val="65000"/>
                  <a:lumOff val="35000"/>
                </a:schemeClr>
              </a:solidFill>
              <a:latin typeface=" Baskerville"/>
            </a:endParaRPr>
          </a:p>
        </p:txBody>
      </p:sp>
      <p:sp>
        <p:nvSpPr>
          <p:cNvPr id="4" name="Text 1"/>
          <p:cNvSpPr/>
          <p:nvPr/>
        </p:nvSpPr>
        <p:spPr>
          <a:xfrm>
            <a:off x="3550596" y="2227944"/>
            <a:ext cx="13217220" cy="10958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Montserrat Light" pitchFamily="34" charset="-120"/>
              </a:rPr>
              <a:t>Звук льющейся воды. Шелест штор. Правильный темпоритм видео. Всё это создаёт не презентацию интерьера, а приглашение в него.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 Baskerville"/>
              <a:ea typeface="Roboto Light" panose="02000000000000000000" pitchFamily="2" charset="0"/>
            </a:endParaRPr>
          </a:p>
        </p:txBody>
      </p:sp>
      <p:pic>
        <p:nvPicPr>
          <p:cNvPr id="5" name="видео для презентации 1_muted">
            <a:hlinkClick r:id="" action="ppaction://media"/>
            <a:extLst>
              <a:ext uri="{FF2B5EF4-FFF2-40B4-BE49-F238E27FC236}">
                <a16:creationId xmlns:a16="http://schemas.microsoft.com/office/drawing/2014/main" id="{88051BE3-1FD0-4423-A227-DB67DB1322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77685" y="3701144"/>
            <a:ext cx="11563043" cy="65042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2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554360" y="8739112"/>
            <a:ext cx="15209693" cy="184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480"/>
              </a:lnSpc>
              <a:buNone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Montserrat Light" pitchFamily="34" charset="-120"/>
              </a:rPr>
              <a:t>Успешное видео — это не демонстрация вашей работы. </a:t>
            </a:r>
            <a:b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Montserrat Light" pitchFamily="34" charset="-120"/>
              </a:rPr>
            </a:b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Montserrat Light" pitchFamily="34" charset="-120"/>
              </a:rPr>
              <a:t>Это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Montserrat Light" pitchFamily="34" charset="-120"/>
              </a:rPr>
              <a:t> визуальное обещание той жизни, которую клиент сможет прожить в созданном вами пространстве.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 Baskerville"/>
              <a:ea typeface="Roboto Light" panose="02000000000000000000" pitchFamily="2" charset="0"/>
            </a:endParaRPr>
          </a:p>
        </p:txBody>
      </p:sp>
      <p:pic>
        <p:nvPicPr>
          <p:cNvPr id="5" name="видео для презентации 4_muted">
            <a:hlinkClick r:id="" action="ppaction://media"/>
            <a:extLst>
              <a:ext uri="{FF2B5EF4-FFF2-40B4-BE49-F238E27FC236}">
                <a16:creationId xmlns:a16="http://schemas.microsoft.com/office/drawing/2014/main" id="{6FB8B896-CBAA-4E9B-9D17-AB73D8DA14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8898" y="1231900"/>
            <a:ext cx="11793394" cy="66337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FA1CCC-61D0-426D-A4D0-6040EFC13C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39907" y="4846320"/>
            <a:ext cx="5367756" cy="3019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2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27167" cy="11430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10340389" y="4237570"/>
            <a:ext cx="6819218" cy="3340100"/>
          </a:xfrm>
          <a:prstGeom prst="rect">
            <a:avLst/>
          </a:prstGeom>
          <a:noFill/>
          <a:ln/>
        </p:spPr>
      </p:sp>
      <p:sp>
        <p:nvSpPr>
          <p:cNvPr id="4" name="Text 1"/>
          <p:cNvSpPr/>
          <p:nvPr/>
        </p:nvSpPr>
        <p:spPr>
          <a:xfrm>
            <a:off x="10581664" y="3354920"/>
            <a:ext cx="6336666" cy="1054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720"/>
              </a:lnSpc>
              <a:buNone/>
            </a:pPr>
            <a:r>
              <a:rPr lang="en-US" sz="5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Montserrat Light" pitchFamily="34" charset="-122"/>
                <a:cs typeface="Montserrat Light" pitchFamily="34" charset="-120"/>
              </a:rPr>
              <a:t>Елена</a:t>
            </a: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Montserrat Light" pitchFamily="34" charset="-122"/>
                <a:cs typeface="Montserrat Light" pitchFamily="34" charset="-120"/>
              </a:rPr>
              <a:t> </a:t>
            </a:r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Montserrat Light" pitchFamily="34" charset="-122"/>
                <a:cs typeface="Montserrat Light" pitchFamily="34" charset="-120"/>
              </a:rPr>
              <a:t>М</a:t>
            </a:r>
            <a:r>
              <a:rPr lang="en-US" sz="5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Montserrat Light" pitchFamily="34" charset="-122"/>
                <a:cs typeface="Montserrat Light" pitchFamily="34" charset="-120"/>
              </a:rPr>
              <a:t>арина</a:t>
            </a:r>
            <a:endParaRPr lang="ru-RU" sz="5400" dirty="0">
              <a:solidFill>
                <a:schemeClr val="tx1">
                  <a:lumMod val="65000"/>
                  <a:lumOff val="35000"/>
                </a:schemeClr>
              </a:solidFill>
              <a:latin typeface=" Baskerville"/>
              <a:ea typeface="Montserrat Light" pitchFamily="34" charset="-122"/>
              <a:cs typeface="Montserrat Light" pitchFamily="34" charset="-120"/>
            </a:endParaRPr>
          </a:p>
          <a:p>
            <a:pPr marL="0" indent="0" algn="ctr">
              <a:lnSpc>
                <a:spcPts val="6720"/>
              </a:lnSpc>
              <a:buNone/>
            </a:pPr>
            <a:endParaRPr lang="en-US" sz="5400" dirty="0">
              <a:latin typeface=" Baskerville"/>
            </a:endParaRPr>
          </a:p>
        </p:txBody>
      </p:sp>
      <p:sp>
        <p:nvSpPr>
          <p:cNvPr id="5" name="Shape 2"/>
          <p:cNvSpPr/>
          <p:nvPr/>
        </p:nvSpPr>
        <p:spPr>
          <a:xfrm>
            <a:off x="11407082" y="5494870"/>
            <a:ext cx="4685831" cy="2082800"/>
          </a:xfrm>
          <a:prstGeom prst="rect">
            <a:avLst/>
          </a:prstGeom>
          <a:noFill/>
          <a:ln/>
        </p:spPr>
      </p:sp>
      <p:sp>
        <p:nvSpPr>
          <p:cNvPr id="6" name="Shape 3"/>
          <p:cNvSpPr/>
          <p:nvPr/>
        </p:nvSpPr>
        <p:spPr>
          <a:xfrm>
            <a:off x="11407082" y="5494870"/>
            <a:ext cx="3822318" cy="558800"/>
          </a:xfrm>
          <a:prstGeom prst="rect">
            <a:avLst/>
          </a:prstGeom>
          <a:noFill/>
          <a:ln/>
        </p:spPr>
      </p:sp>
      <p:pic>
        <p:nvPicPr>
          <p:cNvPr id="7" name="Image 1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7082" y="5494870"/>
            <a:ext cx="558744" cy="55880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2372185" y="5494870"/>
            <a:ext cx="3822318" cy="601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2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itchFamily="34" charset="-120"/>
                <a:hlinkClick r:id="rId5" tooltip="Open tel:8917559008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+7 917 559-00-89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9" name="Shape 5"/>
          <p:cNvSpPr/>
          <p:nvPr/>
        </p:nvSpPr>
        <p:spPr>
          <a:xfrm>
            <a:off x="11407082" y="6256870"/>
            <a:ext cx="4685831" cy="558800"/>
          </a:xfrm>
          <a:prstGeom prst="rect">
            <a:avLst/>
          </a:prstGeom>
          <a:noFill/>
          <a:ln/>
        </p:spPr>
      </p:sp>
      <p:pic>
        <p:nvPicPr>
          <p:cNvPr id="10" name="Image 2" descr=" 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07082" y="6256870"/>
            <a:ext cx="558744" cy="558800"/>
          </a:xfrm>
          <a:prstGeom prst="rect">
            <a:avLst/>
          </a:prstGeom>
        </p:spPr>
      </p:pic>
      <p:pic>
        <p:nvPicPr>
          <p:cNvPr id="11" name="Image 3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53644" y="6350005"/>
            <a:ext cx="465620" cy="372535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2372185" y="6256870"/>
            <a:ext cx="5126965" cy="601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2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itchFamily="34" charset="-120"/>
                <a:hlinkClick r:id="rId9" tooltip="Open mailto:marina.elena@inbox.r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marina.elena@inbox.ru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3" name="Shape 7"/>
          <p:cNvSpPr/>
          <p:nvPr/>
        </p:nvSpPr>
        <p:spPr>
          <a:xfrm>
            <a:off x="11407082" y="7018870"/>
            <a:ext cx="2450855" cy="558800"/>
          </a:xfrm>
          <a:prstGeom prst="rect">
            <a:avLst/>
          </a:prstGeom>
          <a:noFill/>
          <a:ln/>
        </p:spPr>
      </p:sp>
      <p:pic>
        <p:nvPicPr>
          <p:cNvPr id="14" name="Image 4" descr=" 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07082" y="7018870"/>
            <a:ext cx="558744" cy="558800"/>
          </a:xfrm>
          <a:prstGeom prst="rect">
            <a:avLst/>
          </a:prstGeom>
        </p:spPr>
      </p:pic>
      <p:pic>
        <p:nvPicPr>
          <p:cNvPr id="15" name="Image 5" descr=" 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453640" y="7103857"/>
            <a:ext cx="465621" cy="388832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12372185" y="7018870"/>
            <a:ext cx="2632868" cy="601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2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itchFamily="34" charset="-120"/>
                <a:hlinkClick r:id="rId12" tooltip="Open https://t.me/EllMari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Telegram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7" name="Text 1">
            <a:extLst>
              <a:ext uri="{FF2B5EF4-FFF2-40B4-BE49-F238E27FC236}">
                <a16:creationId xmlns:a16="http://schemas.microsoft.com/office/drawing/2014/main" id="{3AFCE945-17DF-4A7F-9F37-C9F410531666}"/>
              </a:ext>
            </a:extLst>
          </p:cNvPr>
          <p:cNvSpPr/>
          <p:nvPr/>
        </p:nvSpPr>
        <p:spPr>
          <a:xfrm>
            <a:off x="10689604" y="3913720"/>
            <a:ext cx="6336666" cy="1054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720"/>
              </a:lnSpc>
              <a:buNone/>
            </a:pP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 Baskerville"/>
                <a:ea typeface="Roboto Light" panose="02000000000000000000" pitchFamily="2" charset="0"/>
                <a:cs typeface="Montserrat Light" pitchFamily="34" charset="-120"/>
              </a:rPr>
              <a:t>режиссёр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 Baskerville"/>
              <a:ea typeface="Roboto Light" panose="02000000000000000000" pitchFamily="2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249</Words>
  <Application>Microsoft Office PowerPoint</Application>
  <PresentationFormat>Произвольный</PresentationFormat>
  <Paragraphs>37</Paragraphs>
  <Slides>8</Slides>
  <Notes>8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 Baskerville</vt:lpstr>
      <vt:lpstr>Arial</vt:lpstr>
      <vt:lpstr>Calibri</vt:lpstr>
      <vt:lpstr>Montserrat Medium</vt:lpstr>
      <vt:lpstr>Roboto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Guest1</cp:lastModifiedBy>
  <cp:revision>17</cp:revision>
  <dcterms:created xsi:type="dcterms:W3CDTF">2025-08-16T09:55:30Z</dcterms:created>
  <dcterms:modified xsi:type="dcterms:W3CDTF">2025-08-16T13:19:21Z</dcterms:modified>
</cp:coreProperties>
</file>